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3" r:id="rId2"/>
    <p:sldMasterId id="2147483715" r:id="rId3"/>
    <p:sldMasterId id="2147483727" r:id="rId4"/>
  </p:sldMasterIdLst>
  <p:notesMasterIdLst>
    <p:notesMasterId r:id="rId31"/>
  </p:notesMasterIdLst>
  <p:sldIdLst>
    <p:sldId id="265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6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ndall Roark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29" autoAdjust="0"/>
  </p:normalViewPr>
  <p:slideViewPr>
    <p:cSldViewPr>
      <p:cViewPr varScale="1">
        <p:scale>
          <a:sx n="86" d="100"/>
          <a:sy n="86" d="100"/>
        </p:scale>
        <p:origin x="-13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85BA5-B3CA-4EDB-B2E7-28D9F258FE24}" type="datetimeFigureOut">
              <a:rPr lang="en-US" smtClean="0"/>
              <a:t>9/23/15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4DEB3-99C7-41E9-9C83-6EB533C15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hape 8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Arial" charset="0"/>
            </a:endParaRPr>
          </a:p>
        </p:txBody>
      </p:sp>
      <p:sp>
        <p:nvSpPr>
          <p:cNvPr id="23554" name="Shape 89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noFill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2CB87C-7E0B-48AF-AA6A-D5ADBACDDAAA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14</a:t>
            </a:fld>
            <a:endParaRPr lang="en-US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0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569" tIns="45785" rIns="91569" bIns="45785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593" cy="45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0171" indent="-280835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3340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2677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22013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71349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20685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70021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9357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900">
                <a:solidFill>
                  <a:prstClr val="black"/>
                </a:solidFill>
                <a:latin typeface="Verdana" pitchFamily="34" charset="0"/>
              </a:rPr>
              <a:t>Digital Preservation Management Workshop, September 2007</a:t>
            </a:r>
          </a:p>
        </p:txBody>
      </p:sp>
      <p:sp>
        <p:nvSpPr>
          <p:cNvPr id="7782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0171" indent="-280835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3340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2677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22013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71349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20685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70021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9357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altLang="en-US" sz="600">
                <a:solidFill>
                  <a:prstClr val="black"/>
                </a:solidFill>
              </a:rPr>
              <a:t>Cornell University Library &amp; ICPSR © 2003-2007</a:t>
            </a:r>
          </a:p>
        </p:txBody>
      </p:sp>
      <p:sp>
        <p:nvSpPr>
          <p:cNvPr id="7782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0171" indent="-280835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3340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2677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22013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71349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20685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70021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9357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4908029-71F3-4813-8A9F-55981975483C}" type="slidenum">
              <a:rPr lang="en-US" altLang="en-US" smtClean="0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US" altLang="en-US" smtClean="0">
              <a:solidFill>
                <a:prstClr val="black"/>
              </a:solidFill>
            </a:endParaRPr>
          </a:p>
        </p:txBody>
      </p:sp>
      <p:sp>
        <p:nvSpPr>
          <p:cNvPr id="778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B63BC26-C14D-4F9C-9E31-008E32818D10}" type="slidenum">
              <a:rPr lang="en-US" altLang="en-US" smtClean="0">
                <a:solidFill>
                  <a:prstClr val="black"/>
                </a:solidFill>
              </a:rPr>
              <a:pPr/>
              <a:t>16</a:t>
            </a:fld>
            <a:endParaRPr lang="en-US" altLang="en-US" smtClean="0">
              <a:solidFill>
                <a:prstClr val="black"/>
              </a:solidFill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3838" indent="-223838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30171" indent="-280835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3340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2677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22013" indent="-224668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71349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20685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70021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9357" indent="-22466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9AFEB7-2BFC-469C-BEE9-26AF936C92FA}" type="slidenum">
              <a:rPr lang="fr-FR" altLang="en-US" smtClean="0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fr-FR" altLang="en-US" smtClean="0">
              <a:solidFill>
                <a:prstClr val="black"/>
              </a:solidFill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1D32386-4CAC-41ED-B5F2-2C26D000FD8C}" type="slidenum">
              <a:rPr lang="en-US" altLang="en-US" smtClean="0">
                <a:solidFill>
                  <a:prstClr val="black"/>
                </a:solidFill>
              </a:rPr>
              <a:pPr/>
              <a:t>18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91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839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0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6" y="2942603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5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7712714" y="3136659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9" y="3055625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>
                <a:solidFill>
                  <a:srgbClr val="93A299">
                    <a:lumMod val="50000"/>
                  </a:srgbClr>
                </a:solidFill>
                <a:latin typeface="Century Gothic"/>
              </a:rPr>
              <a:pPr/>
              <a:t>‹#›</a:t>
            </a:fld>
            <a:endParaRPr lang="en-US" dirty="0">
              <a:solidFill>
                <a:srgbClr val="93A299">
                  <a:lumMod val="50000"/>
                </a:srgbClr>
              </a:solidFill>
              <a:latin typeface="Century Gothic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8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2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40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7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7" y="3048009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403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3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9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63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9" y="408376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9" y="408376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9" y="1722440"/>
            <a:ext cx="4040188" cy="63976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9" y="2438408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722440"/>
            <a:ext cx="4041775" cy="63976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438408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8"/>
            <a:ext cx="4572000" cy="52578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 dirty="0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2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2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2" y="1734313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129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8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2005" y="5029201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65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9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8"/>
            <a:ext cx="1859280" cy="6122635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31" y="351418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80" y="395436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205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9891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44852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74373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8259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73962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2228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876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52628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69112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32451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86247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83079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26782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52966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09690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62718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3188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172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89391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28275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01429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06365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63445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2188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5255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1"/>
            <a:ext cx="8534400" cy="990599"/>
          </a:xfrm>
        </p:spPr>
        <p:txBody>
          <a:bodyPr/>
          <a:lstStyle>
            <a:lvl1pPr>
              <a:defRPr sz="4000" baseline="0"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6029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59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5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98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02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9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8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8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F7E8F-98C8-4F7D-A94E-F9C0E5B49FF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3219D-12C6-4113-8BE6-1DE7270A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1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2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BFECD78-3C8E-49F2-8FAB-59489D168ABB}" type="datetimeFigureOut">
              <a:rPr lang="en-US" smtClean="0">
                <a:solidFill>
                  <a:srgbClr val="564B3C"/>
                </a:solidFill>
                <a:latin typeface="Century Gothic"/>
              </a:rPr>
              <a:pPr/>
              <a:t>9/23/15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FB56013-B943-42BA-886F-6F9D4EB85E9D}" type="slidenum">
              <a:rPr lang="en-US" smtClean="0">
                <a:solidFill>
                  <a:srgbClr val="564B3C"/>
                </a:solidFill>
                <a:latin typeface="Century Gothic"/>
              </a:rPr>
              <a:pPr/>
              <a:t>‹#›</a:t>
            </a:fld>
            <a:endParaRPr lang="en-US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7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5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2951" y="408376"/>
            <a:ext cx="7393853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Boatwright Memorial Library</a:t>
            </a:r>
            <a:endParaRPr lang="en-US" dirty="0"/>
          </a:p>
        </p:txBody>
      </p:sp>
      <p:pic>
        <p:nvPicPr>
          <p:cNvPr id="11" name="Picture 10" descr="boatwright_icon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35" y="7"/>
            <a:ext cx="851714" cy="18079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18FEFF2-6755-2A4D-A280-CDC280A5E73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8894386-83A9-3B48-A1A9-96A46FAE1BA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678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4BAFE-BC7C-428C-BFC1-3260637802B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9/23/15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5234C-EDD7-4B41-9D0E-71A3AE14140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748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Shape 83"/>
          <p:cNvSpPr txBox="1">
            <a:spLocks noGrp="1"/>
          </p:cNvSpPr>
          <p:nvPr>
            <p:ph type="ctrTitle" idx="4294967295"/>
          </p:nvPr>
        </p:nvSpPr>
        <p:spPr>
          <a:xfrm>
            <a:off x="579874" y="939808"/>
            <a:ext cx="7772400" cy="1470025"/>
          </a:xfrm>
        </p:spPr>
        <p:txBody>
          <a:bodyPr tIns="45663" bIns="45663"/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charset="0"/>
              <a:buNone/>
            </a:pPr>
            <a:r>
              <a:rPr lang="en-US" b="1" dirty="0" smtClean="0">
                <a:solidFill>
                  <a:srgbClr val="953735"/>
                </a:solidFill>
                <a:latin typeface="Calibri" charset="0"/>
                <a:cs typeface="Calibri" charset="0"/>
                <a:sym typeface="Calibri" charset="0"/>
              </a:rPr>
              <a:t>2015 DLF </a:t>
            </a:r>
            <a:r>
              <a:rPr lang="en-US" b="1" dirty="0">
                <a:solidFill>
                  <a:srgbClr val="953735"/>
                </a:solidFill>
                <a:latin typeface="Calibri" charset="0"/>
                <a:cs typeface="Calibri" charset="0"/>
                <a:sym typeface="Calibri" charset="0"/>
              </a:rPr>
              <a:t>e</a:t>
            </a:r>
            <a:r>
              <a:rPr lang="en-US" b="1" dirty="0" smtClean="0">
                <a:solidFill>
                  <a:srgbClr val="953735"/>
                </a:solidFill>
                <a:latin typeface="Calibri" charset="0"/>
                <a:cs typeface="Calibri" charset="0"/>
                <a:sym typeface="Calibri" charset="0"/>
              </a:rPr>
              <a:t>Research Network</a:t>
            </a:r>
            <a:endParaRPr lang="en-US" b="1" dirty="0">
              <a:solidFill>
                <a:srgbClr val="953735"/>
              </a:solidFill>
              <a:latin typeface="Calibri" charset="0"/>
              <a:cs typeface="Calibri" charset="0"/>
              <a:sym typeface="Calibri" charset="0"/>
            </a:endParaRPr>
          </a:p>
        </p:txBody>
      </p:sp>
      <p:sp>
        <p:nvSpPr>
          <p:cNvPr id="3074" name="Shape 84"/>
          <p:cNvSpPr txBox="1">
            <a:spLocks noGrp="1"/>
          </p:cNvSpPr>
          <p:nvPr>
            <p:ph type="subTitle" idx="4294967295"/>
          </p:nvPr>
        </p:nvSpPr>
        <p:spPr>
          <a:xfrm>
            <a:off x="1752600" y="3032125"/>
            <a:ext cx="5943600" cy="1447800"/>
          </a:xfrm>
        </p:spPr>
        <p:txBody>
          <a:bodyPr tIns="45663" bIns="45663">
            <a:normAutofit fontScale="85000" lnSpcReduction="20000"/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defRPr>
            </a:lvl1pPr>
            <a:lvl2pPr algn="ctr"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algn="ctr"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algn="ctr"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algn="ctr"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pPr>
              <a:spcBef>
                <a:spcPct val="0"/>
              </a:spcBef>
              <a:buSzPct val="25000"/>
              <a:buNone/>
            </a:pPr>
            <a:r>
              <a:rPr lang="en-US" sz="3100" dirty="0" smtClean="0">
                <a:solidFill>
                  <a:schemeClr val="tx1"/>
                </a:solidFill>
                <a:latin typeface="Calibri" charset="0"/>
                <a:cs typeface="Calibri" charset="0"/>
                <a:sym typeface="Calibri" charset="0"/>
              </a:rPr>
              <a:t>Webinar 5: </a:t>
            </a:r>
            <a:r>
              <a:rPr lang="en-US" sz="2800" dirty="0"/>
              <a:t>Digital Repositories: Existing Data Curation </a:t>
            </a:r>
            <a:r>
              <a:rPr lang="en-US" sz="2800" dirty="0" smtClean="0"/>
              <a:t>Options</a:t>
            </a:r>
            <a:endParaRPr lang="en-US" sz="3100" dirty="0" smtClean="0">
              <a:solidFill>
                <a:schemeClr val="tx1"/>
              </a:solidFill>
              <a:latin typeface="Calibri" charset="0"/>
              <a:cs typeface="Calibri" charset="0"/>
              <a:sym typeface="Calibri" charset="0"/>
            </a:endParaRPr>
          </a:p>
          <a:p>
            <a:pPr eaLnBrk="1" hangingPunct="1">
              <a:spcBef>
                <a:spcPct val="0"/>
              </a:spcBef>
              <a:buSzPct val="25000"/>
              <a:buFont typeface="Calibri" charset="0"/>
              <a:buNone/>
            </a:pPr>
            <a:endParaRPr lang="en-US" sz="3100" dirty="0" smtClean="0">
              <a:solidFill>
                <a:schemeClr val="tx1"/>
              </a:solidFill>
              <a:latin typeface="Calibri" charset="0"/>
              <a:cs typeface="Calibri" charset="0"/>
              <a:sym typeface="Calibri" charset="0"/>
            </a:endParaRPr>
          </a:p>
          <a:p>
            <a:pPr eaLnBrk="1" hangingPunct="1">
              <a:spcBef>
                <a:spcPct val="0"/>
              </a:spcBef>
              <a:buSzPct val="25000"/>
              <a:buFont typeface="Calibri" charset="0"/>
              <a:buNone/>
            </a:pPr>
            <a:r>
              <a:rPr lang="en-US" sz="3100" dirty="0" smtClean="0">
                <a:solidFill>
                  <a:schemeClr val="tx1"/>
                </a:solidFill>
                <a:latin typeface="Calibri" charset="0"/>
                <a:cs typeface="Calibri" charset="0"/>
                <a:sym typeface="Calibri" charset="0"/>
              </a:rPr>
              <a:t>September 23, 2015</a:t>
            </a:r>
            <a:endParaRPr lang="en-US" sz="3100" dirty="0">
              <a:solidFill>
                <a:schemeClr val="tx1"/>
              </a:solidFill>
              <a:latin typeface="Calibri" charset="0"/>
              <a:cs typeface="Calibri" charset="0"/>
              <a:sym typeface="Calibri" charset="0"/>
            </a:endParaRPr>
          </a:p>
          <a:p>
            <a:pPr>
              <a:spcBef>
                <a:spcPts val="638"/>
              </a:spcBef>
            </a:pPr>
            <a:endParaRPr lang="en-US" sz="2400" dirty="0">
              <a:solidFill>
                <a:srgbClr val="888888"/>
              </a:solidFill>
              <a:latin typeface="Calibri" charset="0"/>
              <a:cs typeface="Calibri" charset="0"/>
              <a:sym typeface="Calibri" charset="0"/>
            </a:endParaRPr>
          </a:p>
          <a:p>
            <a:pPr>
              <a:spcBef>
                <a:spcPts val="638"/>
              </a:spcBef>
            </a:pPr>
            <a:endParaRPr lang="en-US" sz="2400" dirty="0">
              <a:solidFill>
                <a:srgbClr val="888888"/>
              </a:solidFill>
              <a:latin typeface="Calibri" charset="0"/>
              <a:cs typeface="Calibri" charset="0"/>
              <a:sym typeface="Calibri" charset="0"/>
            </a:endParaRPr>
          </a:p>
        </p:txBody>
      </p:sp>
      <p:pic>
        <p:nvPicPr>
          <p:cNvPr id="3075" name="Shape 85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2" y="4648208"/>
            <a:ext cx="2005449" cy="86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Shape 86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2" y="5715008"/>
            <a:ext cx="1782249" cy="748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514" y="4759195"/>
            <a:ext cx="1670931" cy="170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737190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1600200"/>
            <a:ext cx="2286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Create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Store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Describe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Identify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Register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Discover</a:t>
            </a:r>
          </a:p>
          <a:p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Access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Exploit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6700" y="228600"/>
            <a:ext cx="430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ANDS Data Sharing Verbs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(2009)</a:t>
            </a:r>
          </a:p>
        </p:txBody>
      </p:sp>
    </p:spTree>
    <p:extLst>
      <p:ext uri="{BB962C8B-B14F-4D97-AF65-F5344CB8AC3E}">
        <p14:creationId xmlns:p14="http://schemas.microsoft.com/office/powerpoint/2010/main" val="782769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1600200"/>
            <a:ext cx="2286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1. Plan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2. Collect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3. Assure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4. Describe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5. Preserve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6. Discover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7. Integrate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8. Analyze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430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prstClr val="black"/>
                </a:solidFill>
                <a:latin typeface="Calibri"/>
              </a:rPr>
              <a:t>DataONE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Data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Lifecycle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(2012)</a:t>
            </a:r>
          </a:p>
        </p:txBody>
      </p:sp>
    </p:spTree>
    <p:extLst>
      <p:ext uri="{BB962C8B-B14F-4D97-AF65-F5344CB8AC3E}">
        <p14:creationId xmlns:p14="http://schemas.microsoft.com/office/powerpoint/2010/main" val="3682533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95400"/>
            <a:ext cx="8001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Data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acquisition, processing and quality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assurance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[audit]</a:t>
            </a:r>
          </a:p>
          <a:p>
            <a:pPr lvl="2"/>
            <a:r>
              <a:rPr lang="en-US" sz="2400" dirty="0">
                <a:solidFill>
                  <a:prstClr val="black"/>
                </a:solidFill>
                <a:latin typeface="Calibri"/>
              </a:rPr>
              <a:t>Goal: Reliably capture and describe scientific data in a way that facilitates preservation and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reuse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Data description and representation</a:t>
            </a:r>
          </a:p>
          <a:p>
            <a:pPr lvl="2"/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Goal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 Create quality metadata for data discovery, preservation, and provenance functions.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Data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dissemination</a:t>
            </a:r>
          </a:p>
          <a:p>
            <a:pPr lvl="2"/>
            <a:r>
              <a:rPr lang="en-US" sz="2400" dirty="0">
                <a:solidFill>
                  <a:prstClr val="black"/>
                </a:solidFill>
                <a:latin typeface="Calibri"/>
              </a:rPr>
              <a:t>Goal: Design and implement interfaces for users to obtain and interact with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Repository services/preservation [preserve?]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2"/>
            <a:r>
              <a:rPr lang="en-US" sz="2400" dirty="0">
                <a:solidFill>
                  <a:prstClr val="black"/>
                </a:solidFill>
                <a:latin typeface="Calibri"/>
              </a:rPr>
              <a:t>Goal: Preserve collected data for long-term use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Capability Maturity Model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for Scientific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Data Management 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(2011) </a:t>
            </a:r>
          </a:p>
        </p:txBody>
      </p:sp>
    </p:spTree>
    <p:extLst>
      <p:ext uri="{BB962C8B-B14F-4D97-AF65-F5344CB8AC3E}">
        <p14:creationId xmlns:p14="http://schemas.microsoft.com/office/powerpoint/2010/main" val="1478490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447800"/>
            <a:ext cx="8153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G2.1 The organization establishes policies for planning and </a:t>
            </a: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        performing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the process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G2.2 A data management plan is established and maintained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G2.3 Resources are provided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G2.4 Responsibility is assigned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G2.5 People are trained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G2.6 Work products are controlled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G2.7 Stakeholders are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identified   [collaboration]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G2.8 The process is monitored and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controlled  [assess]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G2.9 Adherence to process standards is assessed and </a:t>
            </a: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        noncompliance addressed   [enforce]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Capability Maturity Model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for Scientific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Data Management (2)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1835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3legged-stoo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28875"/>
            <a:ext cx="56007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2286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Digital Preservation Management  (Maturity) Model (2003)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096000" y="1295400"/>
            <a:ext cx="2971800" cy="2667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Acknowledge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Act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Consolidate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Institutionalize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Externalize</a:t>
            </a:r>
          </a:p>
        </p:txBody>
      </p:sp>
    </p:spTree>
    <p:extLst>
      <p:ext uri="{BB962C8B-B14F-4D97-AF65-F5344CB8AC3E}">
        <p14:creationId xmlns:p14="http://schemas.microsoft.com/office/powerpoint/2010/main" val="2839496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irisuser\Desktop\oai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r="5714" b="9412"/>
          <a:stretch>
            <a:fillRect/>
          </a:stretch>
        </p:blipFill>
        <p:spPr bwMode="auto">
          <a:xfrm>
            <a:off x="101600" y="838200"/>
            <a:ext cx="90424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13"/>
          <p:cNvSpPr txBox="1">
            <a:spLocks noChangeArrowheads="1"/>
          </p:cNvSpPr>
          <p:nvPr/>
        </p:nvSpPr>
        <p:spPr bwMode="auto">
          <a:xfrm>
            <a:off x="101600" y="166687"/>
            <a:ext cx="7366000" cy="584775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OAIS Detailed </a:t>
            </a:r>
            <a:r>
              <a:rPr lang="en-US" sz="3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Model (2002 and 2012)</a:t>
            </a:r>
            <a:endParaRPr lang="en-US" sz="3200" dirty="0">
              <a:solidFill>
                <a:prstClr val="black">
                  <a:lumMod val="95000"/>
                  <a:lumOff val="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5757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oais-highres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457200"/>
            <a:ext cx="883602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79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5"/>
          <p:cNvSpPr>
            <a:spLocks noChangeArrowheads="1"/>
          </p:cNvSpPr>
          <p:nvPr/>
        </p:nvSpPr>
        <p:spPr bwMode="auto">
          <a:xfrm>
            <a:off x="152400" y="1524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pPr eaLnBrk="1" hangingPunct="1"/>
            <a:endParaRPr lang="en-US" altLang="en-US" sz="3600" dirty="0">
              <a:solidFill>
                <a:prstClr val="black"/>
              </a:solidFill>
            </a:endParaRPr>
          </a:p>
          <a:p>
            <a:pPr eaLnBrk="1" hangingPunct="1"/>
            <a:r>
              <a:rPr lang="en-US" altLang="en-US" sz="3200" dirty="0">
                <a:solidFill>
                  <a:prstClr val="black"/>
                </a:solidFill>
                <a:latin typeface="Calibri"/>
              </a:rPr>
              <a:t>PAIMAS 2005</a:t>
            </a:r>
            <a:r>
              <a:rPr lang="en-US" altLang="en-US" sz="3600" i="1" dirty="0">
                <a:solidFill>
                  <a:prstClr val="black"/>
                </a:solidFill>
              </a:rPr>
              <a:t/>
            </a:r>
            <a:br>
              <a:rPr lang="en-US" altLang="en-US" sz="3600" i="1" dirty="0">
                <a:solidFill>
                  <a:prstClr val="black"/>
                </a:solidFill>
              </a:rPr>
            </a:br>
            <a:endParaRPr lang="en-US" altLang="en-US" sz="2400" dirty="0">
              <a:solidFill>
                <a:prstClr val="black"/>
              </a:solidFill>
            </a:endParaRPr>
          </a:p>
        </p:txBody>
      </p:sp>
      <p:grpSp>
        <p:nvGrpSpPr>
          <p:cNvPr id="50179" name="Group 39"/>
          <p:cNvGrpSpPr>
            <a:grpSpLocks/>
          </p:cNvGrpSpPr>
          <p:nvPr/>
        </p:nvGrpSpPr>
        <p:grpSpPr bwMode="auto">
          <a:xfrm>
            <a:off x="365125" y="1143000"/>
            <a:ext cx="8296513" cy="4724400"/>
            <a:chOff x="212725" y="1599850"/>
            <a:chExt cx="8753475" cy="5105400"/>
          </a:xfrm>
        </p:grpSpPr>
        <p:sp>
          <p:nvSpPr>
            <p:cNvPr id="50181" name="Rectangle 49"/>
            <p:cNvSpPr>
              <a:spLocks noChangeArrowheads="1"/>
            </p:cNvSpPr>
            <p:nvPr/>
          </p:nvSpPr>
          <p:spPr bwMode="auto">
            <a:xfrm>
              <a:off x="227800" y="3886644"/>
              <a:ext cx="8687896" cy="213239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182" name="Text Box 4"/>
            <p:cNvSpPr txBox="1">
              <a:spLocks noChangeArrowheads="1"/>
            </p:cNvSpPr>
            <p:nvPr/>
          </p:nvSpPr>
          <p:spPr bwMode="auto">
            <a:xfrm>
              <a:off x="7261225" y="6367113"/>
              <a:ext cx="13493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prstClr val="black"/>
                  </a:solidFill>
                </a:rPr>
                <a:t>AIP Creation</a:t>
              </a:r>
              <a:endParaRPr lang="en-US" altLang="en-US" sz="1200">
                <a:solidFill>
                  <a:prstClr val="black"/>
                </a:solidFill>
              </a:endParaRPr>
            </a:p>
          </p:txBody>
        </p:sp>
        <p:sp>
          <p:nvSpPr>
            <p:cNvPr id="50183" name="Text Box 7"/>
            <p:cNvSpPr txBox="1">
              <a:spLocks noChangeArrowheads="1"/>
            </p:cNvSpPr>
            <p:nvPr/>
          </p:nvSpPr>
          <p:spPr bwMode="auto">
            <a:xfrm>
              <a:off x="1489075" y="5282850"/>
              <a:ext cx="126682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600" i="1">
                  <a:solidFill>
                    <a:prstClr val="black"/>
                  </a:solidFill>
                  <a:latin typeface="Tms Rmn"/>
                </a:rPr>
                <a:t>Preliminary 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600" i="1">
                  <a:solidFill>
                    <a:prstClr val="black"/>
                  </a:solidFill>
                  <a:latin typeface="Tms Rmn"/>
                </a:rPr>
                <a:t>Agreement</a:t>
              </a:r>
              <a:endParaRPr lang="en-US" altLang="en-US" sz="1600" i="1">
                <a:solidFill>
                  <a:srgbClr val="00279F"/>
                </a:solidFill>
                <a:latin typeface="Tms Rmn"/>
              </a:endParaRPr>
            </a:p>
          </p:txBody>
        </p:sp>
        <p:sp>
          <p:nvSpPr>
            <p:cNvPr id="50184" name="Text Box 8"/>
            <p:cNvSpPr txBox="1">
              <a:spLocks noChangeArrowheads="1"/>
            </p:cNvSpPr>
            <p:nvPr/>
          </p:nvSpPr>
          <p:spPr bwMode="auto">
            <a:xfrm>
              <a:off x="3810000" y="5181250"/>
              <a:ext cx="229552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600" i="1">
                  <a:solidFill>
                    <a:prstClr val="black"/>
                  </a:solidFill>
                  <a:latin typeface="Tms Rmn"/>
                </a:rPr>
                <a:t>Dictionary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600" i="1">
                  <a:solidFill>
                    <a:prstClr val="black"/>
                  </a:solidFill>
                  <a:latin typeface="Tms Rmn"/>
                </a:rPr>
                <a:t>Formal model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600" i="1">
                  <a:solidFill>
                    <a:prstClr val="black"/>
                  </a:solidFill>
                  <a:latin typeface="Tms Rmn"/>
                </a:rPr>
                <a:t>Submission Agreement</a:t>
              </a:r>
              <a:endParaRPr lang="en-US" altLang="en-US" i="1">
                <a:solidFill>
                  <a:prstClr val="black"/>
                </a:solidFill>
                <a:latin typeface="Tms Rmn"/>
              </a:endParaRPr>
            </a:p>
          </p:txBody>
        </p:sp>
        <p:sp>
          <p:nvSpPr>
            <p:cNvPr id="50185" name="Text Box 9"/>
            <p:cNvSpPr txBox="1">
              <a:spLocks noChangeArrowheads="1"/>
            </p:cNvSpPr>
            <p:nvPr/>
          </p:nvSpPr>
          <p:spPr bwMode="auto">
            <a:xfrm>
              <a:off x="6177608" y="3849996"/>
              <a:ext cx="1359193" cy="63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600" i="1">
                  <a:solidFill>
                    <a:prstClr val="black"/>
                  </a:solidFill>
                  <a:latin typeface="Tms Rmn"/>
                </a:rPr>
                <a:t>Transferred 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600" i="1">
                  <a:solidFill>
                    <a:prstClr val="black"/>
                  </a:solidFill>
                  <a:latin typeface="Tms Rmn"/>
                </a:rPr>
                <a:t>object files</a:t>
              </a:r>
            </a:p>
          </p:txBody>
        </p:sp>
        <p:sp>
          <p:nvSpPr>
            <p:cNvPr id="50186" name="Text Box 10"/>
            <p:cNvSpPr txBox="1">
              <a:spLocks noChangeArrowheads="1"/>
            </p:cNvSpPr>
            <p:nvPr/>
          </p:nvSpPr>
          <p:spPr bwMode="auto">
            <a:xfrm>
              <a:off x="7620000" y="5282850"/>
              <a:ext cx="11969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en-US" sz="1600" i="1">
                  <a:solidFill>
                    <a:prstClr val="black"/>
                  </a:solidFill>
                  <a:latin typeface="Tms Rmn"/>
                </a:rPr>
                <a:t>Validation 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fr-FR" altLang="en-US" sz="1600" i="1">
                  <a:solidFill>
                    <a:prstClr val="black"/>
                  </a:solidFill>
                  <a:latin typeface="Tms Rmn"/>
                </a:rPr>
                <a:t>agreement</a:t>
              </a:r>
              <a:r>
                <a:rPr lang="fr-FR" altLang="en-US" i="1">
                  <a:solidFill>
                    <a:prstClr val="black"/>
                  </a:solidFill>
                  <a:latin typeface="Tms Rmn"/>
                </a:rPr>
                <a:t> </a:t>
              </a:r>
            </a:p>
          </p:txBody>
        </p:sp>
        <p:sp>
          <p:nvSpPr>
            <p:cNvPr id="50187" name="Text Box 11"/>
            <p:cNvSpPr txBox="1">
              <a:spLocks noChangeArrowheads="1"/>
            </p:cNvSpPr>
            <p:nvPr/>
          </p:nvSpPr>
          <p:spPr bwMode="auto">
            <a:xfrm rot="-5400000">
              <a:off x="-515937" y="2455512"/>
              <a:ext cx="1854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fr-FR" altLang="en-US" sz="2000">
                  <a:solidFill>
                    <a:prstClr val="black"/>
                  </a:solidFill>
                </a:rPr>
                <a:t>Phase objective</a:t>
              </a:r>
              <a:endParaRPr lang="fr-FR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0188" name="Rectangle 14"/>
            <p:cNvSpPr>
              <a:spLocks noChangeArrowheads="1"/>
            </p:cNvSpPr>
            <p:nvPr/>
          </p:nvSpPr>
          <p:spPr bwMode="auto">
            <a:xfrm>
              <a:off x="304800" y="4457350"/>
              <a:ext cx="1524000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en-US" altLang="en-US">
                <a:solidFill>
                  <a:prstClr val="black"/>
                </a:solidFill>
              </a:endParaRPr>
            </a:p>
          </p:txBody>
        </p:sp>
        <p:sp>
          <p:nvSpPr>
            <p:cNvPr id="50189" name="AutoShape 13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304800" y="4457350"/>
              <a:ext cx="1524000" cy="762000"/>
            </a:xfrm>
            <a:prstGeom prst="actionButtonBlank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2000" dirty="0">
                  <a:solidFill>
                    <a:srgbClr val="00279F"/>
                  </a:solidFill>
                  <a:latin typeface="Tms Rmn"/>
                </a:rPr>
                <a:t>Preliminary 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2000" dirty="0">
                  <a:solidFill>
                    <a:srgbClr val="00279F"/>
                  </a:solidFill>
                  <a:latin typeface="Tms Rmn"/>
                </a:rPr>
                <a:t>Phase</a:t>
              </a:r>
              <a:endParaRPr lang="en-US" altLang="en-US" dirty="0">
                <a:solidFill>
                  <a:srgbClr val="00279F"/>
                </a:solidFill>
                <a:latin typeface="Tms Rmn"/>
              </a:endParaRPr>
            </a:p>
          </p:txBody>
        </p:sp>
        <p:sp>
          <p:nvSpPr>
            <p:cNvPr id="50190" name="Rectangle 17"/>
            <p:cNvSpPr>
              <a:spLocks noChangeArrowheads="1"/>
            </p:cNvSpPr>
            <p:nvPr/>
          </p:nvSpPr>
          <p:spPr bwMode="auto">
            <a:xfrm>
              <a:off x="2209800" y="4419250"/>
              <a:ext cx="2200116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en-US" altLang="en-US">
                <a:solidFill>
                  <a:prstClr val="black"/>
                </a:solidFill>
              </a:endParaRPr>
            </a:p>
          </p:txBody>
        </p:sp>
        <p:sp>
          <p:nvSpPr>
            <p:cNvPr id="50191" name="AutoShape 16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314289" y="4495450"/>
              <a:ext cx="2819400" cy="685800"/>
            </a:xfrm>
            <a:prstGeom prst="actionButtonBlank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2000" dirty="0">
                  <a:solidFill>
                    <a:srgbClr val="00279F"/>
                  </a:solidFill>
                  <a:latin typeface="Tms Rmn"/>
                </a:rPr>
                <a:t>Formal Definition 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2000" dirty="0">
                  <a:solidFill>
                    <a:srgbClr val="00279F"/>
                  </a:solidFill>
                  <a:latin typeface="Tms Rmn"/>
                </a:rPr>
                <a:t>Phase</a:t>
              </a:r>
              <a:endParaRPr lang="en-US" altLang="en-US" dirty="0">
                <a:solidFill>
                  <a:srgbClr val="00279F"/>
                </a:solidFill>
                <a:latin typeface="Tms Rmn"/>
              </a:endParaRPr>
            </a:p>
          </p:txBody>
        </p:sp>
        <p:grpSp>
          <p:nvGrpSpPr>
            <p:cNvPr id="50192" name="Group 18"/>
            <p:cNvGrpSpPr>
              <a:grpSpLocks/>
            </p:cNvGrpSpPr>
            <p:nvPr/>
          </p:nvGrpSpPr>
          <p:grpSpPr bwMode="auto">
            <a:xfrm>
              <a:off x="4800604" y="4343050"/>
              <a:ext cx="2343151" cy="762000"/>
              <a:chOff x="2640" y="1632"/>
              <a:chExt cx="1476" cy="480"/>
            </a:xfrm>
          </p:grpSpPr>
          <p:grpSp>
            <p:nvGrpSpPr>
              <p:cNvPr id="50213" name="Group 19"/>
              <p:cNvGrpSpPr>
                <a:grpSpLocks/>
              </p:cNvGrpSpPr>
              <p:nvPr/>
            </p:nvGrpSpPr>
            <p:grpSpPr bwMode="auto">
              <a:xfrm>
                <a:off x="2640" y="1632"/>
                <a:ext cx="960" cy="480"/>
                <a:chOff x="2640" y="1632"/>
                <a:chExt cx="960" cy="480"/>
              </a:xfrm>
            </p:grpSpPr>
            <p:sp>
              <p:nvSpPr>
                <p:cNvPr id="50215" name="Rectangle 20"/>
                <p:cNvSpPr>
                  <a:spLocks noChangeArrowheads="1"/>
                </p:cNvSpPr>
                <p:nvPr/>
              </p:nvSpPr>
              <p:spPr bwMode="auto">
                <a:xfrm>
                  <a:off x="2688" y="1680"/>
                  <a:ext cx="864" cy="384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216" name="Rectangle 21"/>
                <p:cNvSpPr>
                  <a:spLocks noChangeArrowheads="1"/>
                </p:cNvSpPr>
                <p:nvPr/>
              </p:nvSpPr>
              <p:spPr bwMode="auto">
                <a:xfrm>
                  <a:off x="2736" y="1632"/>
                  <a:ext cx="864" cy="384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217" name="Rectangle 22"/>
                <p:cNvSpPr>
                  <a:spLocks noChangeArrowheads="1"/>
                </p:cNvSpPr>
                <p:nvPr/>
              </p:nvSpPr>
              <p:spPr bwMode="auto">
                <a:xfrm>
                  <a:off x="2640" y="1728"/>
                  <a:ext cx="864" cy="38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900">
                      <a:solidFill>
                        <a:schemeClr val="tx1"/>
                      </a:solidFill>
                      <a:latin typeface="Verdana" pitchFamily="34" charset="0"/>
                      <a:cs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0214" name="AutoShape 23">
                <a:hlinkClick r:id="" action="ppaction://noaction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2724" y="1824"/>
                <a:ext cx="1392" cy="192"/>
              </a:xfrm>
              <a:prstGeom prst="actionButtonBlank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en-US" sz="2000" dirty="0">
                    <a:solidFill>
                      <a:srgbClr val="00279F"/>
                    </a:solidFill>
                    <a:latin typeface="Tms Rmn"/>
                  </a:rPr>
                  <a:t>Transfer </a:t>
                </a:r>
              </a:p>
              <a:p>
                <a:pPr eaLnBrk="1" hangingPunct="1">
                  <a:spcBef>
                    <a:spcPct val="0"/>
                  </a:spcBef>
                </a:pPr>
                <a:r>
                  <a:rPr lang="en-US" altLang="en-US" sz="2000" dirty="0">
                    <a:solidFill>
                      <a:srgbClr val="00279F"/>
                    </a:solidFill>
                    <a:latin typeface="Tms Rmn"/>
                  </a:rPr>
                  <a:t>Phase</a:t>
                </a:r>
                <a:endParaRPr lang="en-US" altLang="en-US" dirty="0">
                  <a:solidFill>
                    <a:srgbClr val="00279F"/>
                  </a:solidFill>
                  <a:latin typeface="Tms Rmn"/>
                </a:endParaRPr>
              </a:p>
            </p:txBody>
          </p:sp>
        </p:grpSp>
        <p:grpSp>
          <p:nvGrpSpPr>
            <p:cNvPr id="50193" name="Group 24"/>
            <p:cNvGrpSpPr>
              <a:grpSpLocks/>
            </p:cNvGrpSpPr>
            <p:nvPr/>
          </p:nvGrpSpPr>
          <p:grpSpPr bwMode="auto">
            <a:xfrm>
              <a:off x="6934208" y="4343050"/>
              <a:ext cx="1600200" cy="762000"/>
              <a:chOff x="2688" y="960"/>
              <a:chExt cx="1008" cy="480"/>
            </a:xfrm>
          </p:grpSpPr>
          <p:sp>
            <p:nvSpPr>
              <p:cNvPr id="50209" name="Rectangle 25"/>
              <p:cNvSpPr>
                <a:spLocks noChangeArrowheads="1"/>
              </p:cNvSpPr>
              <p:nvPr/>
            </p:nvSpPr>
            <p:spPr bwMode="auto">
              <a:xfrm>
                <a:off x="2736" y="1008"/>
                <a:ext cx="912" cy="384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210" name="Rectangle 26"/>
              <p:cNvSpPr>
                <a:spLocks noChangeArrowheads="1"/>
              </p:cNvSpPr>
              <p:nvPr/>
            </p:nvSpPr>
            <p:spPr bwMode="auto">
              <a:xfrm>
                <a:off x="2784" y="960"/>
                <a:ext cx="912" cy="384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211" name="Rectangle 27"/>
              <p:cNvSpPr>
                <a:spLocks noChangeArrowheads="1"/>
              </p:cNvSpPr>
              <p:nvPr/>
            </p:nvSpPr>
            <p:spPr bwMode="auto">
              <a:xfrm>
                <a:off x="2688" y="1056"/>
                <a:ext cx="912" cy="38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212" name="AutoShape 28">
                <a:hlinkClick r:id="" action="ppaction://noaction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2736" y="1152"/>
                <a:ext cx="864" cy="240"/>
              </a:xfrm>
              <a:prstGeom prst="actionButtonBlank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1pPr>
                <a:lvl2pPr marL="742950" indent="-28575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900">
                    <a:solidFill>
                      <a:schemeClr val="tx1"/>
                    </a:solidFill>
                    <a:latin typeface="Verdana" pitchFamily="34" charset="0"/>
                    <a:cs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fr-FR" altLang="en-US" sz="2000" dirty="0">
                    <a:solidFill>
                      <a:srgbClr val="00279F"/>
                    </a:solidFill>
                    <a:latin typeface="Tms Rmn"/>
                  </a:rPr>
                  <a:t>Validation</a:t>
                </a:r>
              </a:p>
              <a:p>
                <a:pPr eaLnBrk="1" hangingPunct="1">
                  <a:spcBef>
                    <a:spcPct val="0"/>
                  </a:spcBef>
                </a:pPr>
                <a:r>
                  <a:rPr lang="fr-FR" altLang="en-US" sz="2000" dirty="0">
                    <a:solidFill>
                      <a:srgbClr val="00279F"/>
                    </a:solidFill>
                    <a:latin typeface="Tms Rmn"/>
                  </a:rPr>
                  <a:t>Phase</a:t>
                </a:r>
                <a:endParaRPr lang="fr-FR" altLang="en-US" dirty="0">
                  <a:solidFill>
                    <a:srgbClr val="00279F"/>
                  </a:solidFill>
                  <a:latin typeface="Tms Rmn"/>
                </a:endParaRPr>
              </a:p>
            </p:txBody>
          </p:sp>
        </p:grpSp>
        <p:sp>
          <p:nvSpPr>
            <p:cNvPr id="50194" name="Line 29"/>
            <p:cNvSpPr>
              <a:spLocks noChangeShapeType="1"/>
            </p:cNvSpPr>
            <p:nvPr/>
          </p:nvSpPr>
          <p:spPr bwMode="auto">
            <a:xfrm flipV="1">
              <a:off x="1837336" y="4800250"/>
              <a:ext cx="372464" cy="110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195" name="Line 30"/>
            <p:cNvSpPr>
              <a:spLocks noChangeShapeType="1"/>
            </p:cNvSpPr>
            <p:nvPr/>
          </p:nvSpPr>
          <p:spPr bwMode="auto">
            <a:xfrm flipV="1">
              <a:off x="4409916" y="4800250"/>
              <a:ext cx="390684" cy="1106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196" name="Line 31"/>
            <p:cNvSpPr>
              <a:spLocks noChangeShapeType="1"/>
            </p:cNvSpPr>
            <p:nvPr/>
          </p:nvSpPr>
          <p:spPr bwMode="auto">
            <a:xfrm>
              <a:off x="6324600" y="4647850"/>
              <a:ext cx="6096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197" name="Line 32"/>
            <p:cNvSpPr>
              <a:spLocks noChangeShapeType="1"/>
            </p:cNvSpPr>
            <p:nvPr/>
          </p:nvSpPr>
          <p:spPr bwMode="auto">
            <a:xfrm flipH="1">
              <a:off x="6324600" y="4876450"/>
              <a:ext cx="6096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198" name="Text Box 36"/>
            <p:cNvSpPr txBox="1">
              <a:spLocks noChangeArrowheads="1"/>
            </p:cNvSpPr>
            <p:nvPr/>
          </p:nvSpPr>
          <p:spPr bwMode="auto">
            <a:xfrm>
              <a:off x="6019800" y="5181250"/>
              <a:ext cx="1077913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fr-FR" altLang="en-US" sz="1600" i="1">
                  <a:solidFill>
                    <a:prstClr val="black"/>
                  </a:solidFill>
                  <a:latin typeface="Tms Rmn"/>
                </a:rPr>
                <a:t>Anomalies</a:t>
              </a:r>
              <a:endParaRPr lang="fr-FR" altLang="en-US" sz="1600" i="1">
                <a:solidFill>
                  <a:srgbClr val="00279F"/>
                </a:solidFill>
                <a:latin typeface="Tms Rmn"/>
              </a:endParaRPr>
            </a:p>
          </p:txBody>
        </p:sp>
        <p:sp>
          <p:nvSpPr>
            <p:cNvPr id="50199" name="Text Box 38"/>
            <p:cNvSpPr txBox="1">
              <a:spLocks noChangeArrowheads="1"/>
            </p:cNvSpPr>
            <p:nvPr/>
          </p:nvSpPr>
          <p:spPr bwMode="auto">
            <a:xfrm rot="-2457564">
              <a:off x="525463" y="2330100"/>
              <a:ext cx="2249487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buClr>
                  <a:prstClr val="black"/>
                </a:buClr>
                <a:buSzPts val="1200"/>
              </a:pPr>
              <a:r>
                <a:rPr lang="en-US" altLang="en-US" sz="1600">
                  <a:solidFill>
                    <a:prstClr val="black"/>
                  </a:solidFill>
                  <a:latin typeface="Tms Rmn"/>
                </a:rPr>
                <a:t>Define the information </a:t>
              </a:r>
            </a:p>
            <a:p>
              <a:pPr eaLnBrk="1" hangingPunct="1">
                <a:buClr>
                  <a:prstClr val="black"/>
                </a:buClr>
                <a:buSzPts val="1200"/>
                <a:buFont typeface="Tms Rmn"/>
                <a:buNone/>
              </a:pPr>
              <a:r>
                <a:rPr lang="en-US" altLang="en-US" sz="1600">
                  <a:solidFill>
                    <a:prstClr val="black"/>
                  </a:solidFill>
                  <a:latin typeface="Tms Rmn"/>
                </a:rPr>
                <a:t>   to be archived</a:t>
              </a:r>
            </a:p>
          </p:txBody>
        </p:sp>
        <p:sp>
          <p:nvSpPr>
            <p:cNvPr id="50200" name="Text Box 39"/>
            <p:cNvSpPr txBox="1">
              <a:spLocks noChangeArrowheads="1"/>
            </p:cNvSpPr>
            <p:nvPr/>
          </p:nvSpPr>
          <p:spPr bwMode="auto">
            <a:xfrm rot="-2548488">
              <a:off x="2667000" y="2160238"/>
              <a:ext cx="2659063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buClr>
                  <a:prstClr val="black"/>
                </a:buClr>
                <a:buSzPts val="1200"/>
              </a:pPr>
              <a:r>
                <a:rPr lang="en-US" altLang="en-US" sz="1600">
                  <a:solidFill>
                    <a:prstClr val="black"/>
                  </a:solidFill>
                  <a:latin typeface="Tms Rmn"/>
                </a:rPr>
                <a:t>Develop agreement (data to  be delivered, schedule, complementary elements,)</a:t>
              </a:r>
              <a:endParaRPr lang="en-US" altLang="en-US">
                <a:solidFill>
                  <a:srgbClr val="00279F"/>
                </a:solidFill>
                <a:latin typeface="Tms Rmn"/>
              </a:endParaRPr>
            </a:p>
          </p:txBody>
        </p:sp>
        <p:sp>
          <p:nvSpPr>
            <p:cNvPr id="50201" name="Text Box 40"/>
            <p:cNvSpPr txBox="1">
              <a:spLocks noChangeArrowheads="1"/>
            </p:cNvSpPr>
            <p:nvPr/>
          </p:nvSpPr>
          <p:spPr bwMode="auto">
            <a:xfrm rot="-2520010">
              <a:off x="5106988" y="2355500"/>
              <a:ext cx="2139950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buClr>
                  <a:prstClr val="black"/>
                </a:buClr>
                <a:buSzPts val="1200"/>
              </a:pPr>
              <a:r>
                <a:rPr lang="en-US" altLang="en-US" sz="1600">
                  <a:solidFill>
                    <a:prstClr val="black"/>
                  </a:solidFill>
                  <a:latin typeface="Tms Rmn"/>
                </a:rPr>
                <a:t>Actual transfer of the </a:t>
              </a:r>
            </a:p>
            <a:p>
              <a:pPr eaLnBrk="1" hangingPunct="1">
                <a:buClr>
                  <a:prstClr val="black"/>
                </a:buClr>
                <a:buSzPts val="1200"/>
                <a:buFont typeface="Tms Rmn"/>
                <a:buNone/>
              </a:pPr>
              <a:r>
                <a:rPr lang="en-US" altLang="en-US" sz="1600">
                  <a:solidFill>
                    <a:prstClr val="black"/>
                  </a:solidFill>
                  <a:latin typeface="Tms Rmn"/>
                </a:rPr>
                <a:t>   objects</a:t>
              </a:r>
              <a:endParaRPr lang="en-US" altLang="en-US" sz="1600">
                <a:solidFill>
                  <a:srgbClr val="00279F"/>
                </a:solidFill>
                <a:latin typeface="Tms Rmn"/>
              </a:endParaRPr>
            </a:p>
          </p:txBody>
        </p:sp>
        <p:sp>
          <p:nvSpPr>
            <p:cNvPr id="50202" name="Rectangle 41"/>
            <p:cNvSpPr>
              <a:spLocks noChangeArrowheads="1"/>
            </p:cNvSpPr>
            <p:nvPr/>
          </p:nvSpPr>
          <p:spPr bwMode="auto">
            <a:xfrm>
              <a:off x="609600" y="1599850"/>
              <a:ext cx="8077200" cy="2057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en-US" altLang="en-US">
                <a:solidFill>
                  <a:prstClr val="black"/>
                </a:solidFill>
              </a:endParaRPr>
            </a:p>
          </p:txBody>
        </p:sp>
        <p:sp>
          <p:nvSpPr>
            <p:cNvPr id="50203" name="Line 42"/>
            <p:cNvSpPr>
              <a:spLocks noChangeShapeType="1"/>
            </p:cNvSpPr>
            <p:nvPr/>
          </p:nvSpPr>
          <p:spPr bwMode="auto">
            <a:xfrm>
              <a:off x="1066800" y="373345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204" name="Line 43"/>
            <p:cNvSpPr>
              <a:spLocks noChangeShapeType="1"/>
            </p:cNvSpPr>
            <p:nvPr/>
          </p:nvSpPr>
          <p:spPr bwMode="auto">
            <a:xfrm>
              <a:off x="3429000" y="3733450"/>
              <a:ext cx="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205" name="Line 44"/>
            <p:cNvSpPr>
              <a:spLocks noChangeShapeType="1"/>
            </p:cNvSpPr>
            <p:nvPr/>
          </p:nvSpPr>
          <p:spPr bwMode="auto">
            <a:xfrm>
              <a:off x="5638800" y="3733450"/>
              <a:ext cx="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206" name="Line 45"/>
            <p:cNvSpPr>
              <a:spLocks noChangeShapeType="1"/>
            </p:cNvSpPr>
            <p:nvPr/>
          </p:nvSpPr>
          <p:spPr bwMode="auto">
            <a:xfrm>
              <a:off x="7924800" y="3733450"/>
              <a:ext cx="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207" name="Line 48"/>
            <p:cNvSpPr>
              <a:spLocks noChangeShapeType="1"/>
            </p:cNvSpPr>
            <p:nvPr/>
          </p:nvSpPr>
          <p:spPr bwMode="auto">
            <a:xfrm>
              <a:off x="7924800" y="6095650"/>
              <a:ext cx="0" cy="304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208" name="Text Box 40"/>
            <p:cNvSpPr txBox="1">
              <a:spLocks noChangeArrowheads="1"/>
            </p:cNvSpPr>
            <p:nvPr/>
          </p:nvSpPr>
          <p:spPr bwMode="auto">
            <a:xfrm rot="-2520010">
              <a:off x="7048500" y="2353913"/>
              <a:ext cx="19177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900">
                  <a:solidFill>
                    <a:schemeClr val="tx1"/>
                  </a:solidFill>
                  <a:latin typeface="Verdana" pitchFamily="34" charset="0"/>
                  <a:cs typeface="Times New Roman" pitchFamily="18" charset="0"/>
                </a:defRPr>
              </a:lvl9pPr>
            </a:lstStyle>
            <a:p>
              <a:pPr eaLnBrk="1" hangingPunct="1">
                <a:buClr>
                  <a:prstClr val="black"/>
                </a:buClr>
                <a:buSzPts val="1200"/>
              </a:pPr>
              <a:r>
                <a:rPr lang="en-US" altLang="en-US" sz="1600">
                  <a:solidFill>
                    <a:prstClr val="black"/>
                  </a:solidFill>
                  <a:latin typeface="Tms Rmn"/>
                </a:rPr>
                <a:t>Validate the transferred objects</a:t>
              </a:r>
            </a:p>
          </p:txBody>
        </p:sp>
      </p:grpSp>
      <p:sp>
        <p:nvSpPr>
          <p:cNvPr id="50180" name="TextBox 41"/>
          <p:cNvSpPr txBox="1">
            <a:spLocks noChangeArrowheads="1"/>
          </p:cNvSpPr>
          <p:nvPr/>
        </p:nvSpPr>
        <p:spPr bwMode="auto">
          <a:xfrm>
            <a:off x="609600" y="5921375"/>
            <a:ext cx="8229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prstClr val="black"/>
                </a:solidFill>
              </a:rPr>
              <a:t>OAIS 2012: “the more specific Producer-Archive Interface Specification (PAIS) is under preparation”</a:t>
            </a:r>
          </a:p>
        </p:txBody>
      </p:sp>
    </p:spTree>
    <p:extLst>
      <p:ext uri="{BB962C8B-B14F-4D97-AF65-F5344CB8AC3E}">
        <p14:creationId xmlns:p14="http://schemas.microsoft.com/office/powerpoint/2010/main" val="621242603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altLang="en-US" sz="3200" dirty="0" smtClean="0">
                <a:solidFill>
                  <a:schemeClr val="tx2"/>
                </a:solidFill>
              </a:rPr>
              <a:t>DPOE Life Cycle Stages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304800" y="3475038"/>
            <a:ext cx="8686800" cy="3230562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sz="2400" dirty="0" smtClean="0">
                <a:solidFill>
                  <a:schemeClr val="tx2"/>
                </a:solidFill>
              </a:rPr>
              <a:t>Identify - what digital content do we have?  [DCM: overviews]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2400" dirty="0" smtClean="0">
                <a:solidFill>
                  <a:schemeClr val="tx2"/>
                </a:solidFill>
              </a:rPr>
              <a:t>Select - what portion will be preserved?  [DCM: reviews]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2400" dirty="0" smtClean="0">
                <a:solidFill>
                  <a:schemeClr val="tx2"/>
                </a:solidFill>
              </a:rPr>
              <a:t>Store - issues are for long term storage?  [CPS project]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2400" dirty="0" smtClean="0">
                <a:solidFill>
                  <a:schemeClr val="tx2"/>
                </a:solidFill>
              </a:rPr>
              <a:t>Protect – steps needed to protect digital content?  [DCM: reviews]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2400" dirty="0" smtClean="0">
                <a:solidFill>
                  <a:schemeClr val="tx2"/>
                </a:solidFill>
              </a:rPr>
              <a:t>Manage - provisions for long-term management?  [DCM: all]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2400" dirty="0" smtClean="0">
                <a:solidFill>
                  <a:schemeClr val="tx2"/>
                </a:solidFill>
              </a:rPr>
              <a:t>Provide - considerations for long-term access? [DCM: reviews]</a:t>
            </a:r>
          </a:p>
          <a:p>
            <a:pPr marL="0" indent="0" eaLnBrk="1" hangingPunct="1">
              <a:buFont typeface="Arial" pitchFamily="34" charset="0"/>
              <a:buNone/>
            </a:pPr>
            <a:endParaRPr lang="en-US" altLang="en-US" dirty="0" smtClean="0">
              <a:solidFill>
                <a:schemeClr val="tx2"/>
              </a:solidFill>
            </a:endParaRP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6200"/>
            <a:ext cx="4467225" cy="337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301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3600" smtClean="0">
                <a:solidFill>
                  <a:schemeClr val="tx2"/>
                </a:solidFill>
              </a:rPr>
              <a:t>NDSA Levels of </a:t>
            </a:r>
            <a:br>
              <a:rPr lang="en-US" altLang="en-US" sz="3600" smtClean="0">
                <a:solidFill>
                  <a:schemeClr val="tx2"/>
                </a:solidFill>
              </a:rPr>
            </a:br>
            <a:r>
              <a:rPr lang="en-US" altLang="en-US" sz="3600" smtClean="0">
                <a:solidFill>
                  <a:schemeClr val="tx2"/>
                </a:solidFill>
              </a:rPr>
              <a:t>Digital</a:t>
            </a:r>
            <a:br>
              <a:rPr lang="en-US" altLang="en-US" sz="3600" smtClean="0">
                <a:solidFill>
                  <a:schemeClr val="tx2"/>
                </a:solidFill>
              </a:rPr>
            </a:br>
            <a:r>
              <a:rPr lang="en-US" altLang="en-US" sz="3600" smtClean="0">
                <a:solidFill>
                  <a:schemeClr val="tx2"/>
                </a:solidFill>
              </a:rPr>
              <a:t>Preservation</a:t>
            </a:r>
            <a:br>
              <a:rPr lang="en-US" altLang="en-US" sz="3600" smtClean="0">
                <a:solidFill>
                  <a:schemeClr val="tx2"/>
                </a:solidFill>
              </a:rPr>
            </a:br>
            <a:endParaRPr lang="en-US" altLang="en-US" sz="3600" smtClean="0">
              <a:solidFill>
                <a:schemeClr val="tx2"/>
              </a:solidFill>
            </a:endParaRP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0"/>
            <a:ext cx="4724400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TextBox 3"/>
          <p:cNvSpPr txBox="1">
            <a:spLocks noChangeArrowheads="1"/>
          </p:cNvSpPr>
          <p:nvPr/>
        </p:nvSpPr>
        <p:spPr bwMode="auto">
          <a:xfrm>
            <a:off x="152400" y="4191000"/>
            <a:ext cx="3837708" cy="175432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Rows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Storage and Geographic Location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File Fixity and Data Integrity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Information Security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Metadata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File Formats</a:t>
            </a:r>
          </a:p>
        </p:txBody>
      </p:sp>
      <p:sp>
        <p:nvSpPr>
          <p:cNvPr id="44037" name="TextBox 5"/>
          <p:cNvSpPr txBox="1">
            <a:spLocks noChangeArrowheads="1"/>
          </p:cNvSpPr>
          <p:nvPr/>
        </p:nvSpPr>
        <p:spPr bwMode="auto">
          <a:xfrm>
            <a:off x="152401" y="2057400"/>
            <a:ext cx="3837708" cy="1477963"/>
          </a:xfrm>
          <a:prstGeom prst="rect">
            <a:avLst/>
          </a:prstGeom>
          <a:noFill/>
          <a:ln w="63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Columns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One: Protect Your Data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Two: Know Your data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Three: Monitor Your Data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1F497D"/>
                </a:solidFill>
                <a:latin typeface="Arial" pitchFamily="34" charset="0"/>
              </a:rPr>
              <a:t>Four: Repair Your Data</a:t>
            </a:r>
          </a:p>
        </p:txBody>
      </p:sp>
    </p:spTree>
    <p:extLst>
      <p:ext uri="{BB962C8B-B14F-4D97-AF65-F5344CB8AC3E}">
        <p14:creationId xmlns:p14="http://schemas.microsoft.com/office/powerpoint/2010/main" val="329729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5113"/>
            <a:ext cx="8326438" cy="7493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Today’s Webinar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73062" y="1620838"/>
            <a:ext cx="8326438" cy="45021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Guest </a:t>
            </a:r>
            <a:r>
              <a:rPr lang="en-US" sz="3200" dirty="0" smtClean="0">
                <a:latin typeface="+mn-lt"/>
              </a:rPr>
              <a:t>Speaker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>
                <a:latin typeface="+mn-lt"/>
              </a:rPr>
              <a:t>Q &amp; A</a:t>
            </a:r>
          </a:p>
          <a:p>
            <a:pPr marL="285750" indent="-285750">
              <a:buFont typeface="Arial"/>
              <a:buChar char="•"/>
            </a:pPr>
            <a:r>
              <a:rPr lang="en-US" sz="3200" smtClean="0">
                <a:latin typeface="+mn-lt"/>
              </a:rPr>
              <a:t>Housekeeping</a:t>
            </a:r>
            <a:endParaRPr lang="en-US" sz="3200" dirty="0" smtClean="0"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3200" dirty="0" smtClean="0">
                <a:latin typeface="+mn-lt"/>
              </a:rPr>
              <a:t>Tweet about it! </a:t>
            </a:r>
            <a:r>
              <a:rPr lang="en-US" sz="3200" dirty="0">
                <a:latin typeface="+mn-lt"/>
              </a:rPr>
              <a:t>#</a:t>
            </a:r>
            <a:r>
              <a:rPr lang="en-US" sz="3200" dirty="0" err="1" smtClean="0">
                <a:latin typeface="+mn-lt"/>
              </a:rPr>
              <a:t>eresearchnetwork</a:t>
            </a:r>
            <a:r>
              <a:rPr lang="en-US" sz="3200" dirty="0" smtClean="0">
                <a:latin typeface="+mn-lt"/>
              </a:rPr>
              <a:t> @CLIRDLF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959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 xmlns:mv="urn:schemas-microsoft-com:mac:vml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Data Scope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data services are needed?</a:t>
            </a:r>
          </a:p>
          <a:p>
            <a:r>
              <a:rPr lang="en-US" sz="2800" dirty="0" smtClean="0"/>
              <a:t>What is in scope for data services? Who’s asking?</a:t>
            </a:r>
          </a:p>
          <a:p>
            <a:r>
              <a:rPr lang="en-US" sz="2800" dirty="0" smtClean="0"/>
              <a:t>Will we host/preserve data? Under what circumstances?</a:t>
            </a:r>
          </a:p>
          <a:p>
            <a:r>
              <a:rPr lang="en-US" sz="2800" dirty="0" smtClean="0"/>
              <a:t>What support for DMPs?  Follow up?</a:t>
            </a:r>
          </a:p>
          <a:p>
            <a:r>
              <a:rPr lang="en-US" sz="2800" dirty="0" smtClean="0"/>
              <a:t>Research data + archives and special collections?</a:t>
            </a:r>
          </a:p>
          <a:p>
            <a:r>
              <a:rPr lang="en-US" sz="2800" dirty="0" smtClean="0"/>
              <a:t>What data (studies, versions) should be retained?</a:t>
            </a:r>
          </a:p>
          <a:p>
            <a:r>
              <a:rPr lang="en-US" sz="2800" dirty="0" smtClean="0"/>
              <a:t>Library data as secondary data?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126980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Data Repository Options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Manage                  and/or 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Dryad</a:t>
            </a:r>
          </a:p>
          <a:p>
            <a:r>
              <a:rPr lang="en-US" sz="2800" dirty="0" err="1" smtClean="0"/>
              <a:t>DSpace</a:t>
            </a:r>
            <a:endParaRPr lang="en-US" sz="2800" dirty="0" smtClean="0"/>
          </a:p>
          <a:p>
            <a:r>
              <a:rPr lang="en-US" sz="2800" dirty="0" err="1" smtClean="0"/>
              <a:t>Figshare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Fedora (</a:t>
            </a:r>
            <a:r>
              <a:rPr lang="en-US" sz="2800" dirty="0" err="1" smtClean="0"/>
              <a:t>SIdora</a:t>
            </a:r>
            <a:r>
              <a:rPr lang="en-US" sz="2800" dirty="0" smtClean="0"/>
              <a:t>)</a:t>
            </a:r>
          </a:p>
          <a:p>
            <a:r>
              <a:rPr lang="en-US" sz="2800" dirty="0" err="1" smtClean="0"/>
              <a:t>Dataverse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530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Deposit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8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PubMed Central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Domain repositories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…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07208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3" descr="C:\Users\nancymcg\Desktop\DCM-FY13Report\DianeReport\DCR-diagrams\Research-Data-Bucket-Diagram-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1200" y="64770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prstClr val="black"/>
                </a:solidFill>
                <a:latin typeface="Calibri"/>
              </a:rPr>
              <a:t>DPM model with MIT example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9620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en-US" dirty="0"/>
              <a:t>y</a:t>
            </a:r>
            <a:r>
              <a:rPr lang="en-US" dirty="0" smtClean="0"/>
              <a:t>our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15000"/>
          </a:xfrm>
        </p:spPr>
        <p:txBody>
          <a:bodyPr>
            <a:normAutofit/>
          </a:bodyPr>
          <a:lstStyle/>
          <a:p>
            <a:r>
              <a:rPr lang="en-US" sz="2400" dirty="0"/>
              <a:t>Are there US institutions of higher education that have achieved a high level of maturity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…In </a:t>
            </a:r>
            <a:r>
              <a:rPr lang="en-US" sz="2400" dirty="0"/>
              <a:t>practice, does an IHE -- in which there are a variety of active research environments -- chose one model, overlay a number of these approaches or work simultaneously with different models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… how </a:t>
            </a:r>
            <a:r>
              <a:rPr lang="en-US" sz="2400" dirty="0"/>
              <a:t>does an institution determine how long to keep data? </a:t>
            </a:r>
          </a:p>
          <a:p>
            <a:r>
              <a:rPr lang="en-US" sz="2400" dirty="0" smtClean="0"/>
              <a:t>…For </a:t>
            </a:r>
            <a:r>
              <a:rPr lang="en-US" sz="2400" dirty="0"/>
              <a:t>those doing data management, are criteria such as initial, managed, and defined levels of maturity used in practice</a:t>
            </a:r>
            <a:r>
              <a:rPr lang="en-US" sz="2400" dirty="0" smtClean="0"/>
              <a:t>?</a:t>
            </a:r>
          </a:p>
          <a:p>
            <a:r>
              <a:rPr lang="en-US" sz="2400" dirty="0"/>
              <a:t>As we begin to more fully explore RDM services, is there a starting point where many libraries begin</a:t>
            </a:r>
            <a:r>
              <a:rPr lang="en-US" sz="2400" dirty="0" smtClean="0"/>
              <a:t>? …</a:t>
            </a:r>
          </a:p>
        </p:txBody>
      </p:sp>
    </p:spTree>
    <p:extLst>
      <p:ext uri="{BB962C8B-B14F-4D97-AF65-F5344CB8AC3E}">
        <p14:creationId xmlns:p14="http://schemas.microsoft.com/office/powerpoint/2010/main" val="2640996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en-US" dirty="0"/>
              <a:t>y</a:t>
            </a:r>
            <a:r>
              <a:rPr lang="en-US" dirty="0" smtClean="0"/>
              <a:t>our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DPM work: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it </a:t>
            </a:r>
            <a:r>
              <a:rPr lang="en-US" sz="2400" dirty="0"/>
              <a:t>fits into the last part of a larger data management cycle (several </a:t>
            </a:r>
            <a:r>
              <a:rPr lang="en-US" sz="2400" dirty="0" smtClean="0"/>
              <a:t>…)</a:t>
            </a:r>
            <a:endParaRPr lang="en-US" sz="2400" dirty="0"/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it </a:t>
            </a:r>
            <a:r>
              <a:rPr lang="en-US" sz="2400" dirty="0"/>
              <a:t>is a standalone "lifecycle" (see the DPOE Curriculum) that helps organizations deal with pre-existing data</a:t>
            </a:r>
            <a:r>
              <a:rPr lang="en-US" sz="2400" dirty="0" smtClean="0"/>
              <a:t>, collected </a:t>
            </a:r>
            <a:r>
              <a:rPr lang="en-US" sz="2400" dirty="0"/>
              <a:t>without the guidance / instruction of a formal data management </a:t>
            </a:r>
            <a:r>
              <a:rPr lang="en-US" sz="2400" dirty="0" smtClean="0"/>
              <a:t>plan…</a:t>
            </a:r>
          </a:p>
          <a:p>
            <a:pPr marL="57150" indent="0">
              <a:buNone/>
            </a:pPr>
            <a:r>
              <a:rPr lang="en-US" sz="2600" dirty="0"/>
              <a:t>a. Changes in technology have outpaced preservation strategies, and probably will continue to do so for the foreseeable near future</a:t>
            </a:r>
            <a:r>
              <a:rPr lang="en-US" sz="2600" dirty="0" smtClean="0"/>
              <a:t>... </a:t>
            </a:r>
            <a:r>
              <a:rPr lang="en-US" sz="2600" dirty="0"/>
              <a:t>Will there ever be a point at which preservation and access are "baked in" to new technology development? What would it take to get there? </a:t>
            </a:r>
            <a:r>
              <a:rPr lang="en-US" sz="2600" dirty="0" smtClean="0"/>
              <a:t>…out </a:t>
            </a:r>
            <a:r>
              <a:rPr lang="en-US" sz="2600" dirty="0"/>
              <a:t>of the control (to a large extent) of libraries and information professionals </a:t>
            </a:r>
            <a:r>
              <a:rPr lang="en-US" sz="2600" dirty="0" smtClean="0"/>
              <a:t>…can </a:t>
            </a:r>
            <a:r>
              <a:rPr lang="en-US" sz="2600" dirty="0"/>
              <a:t>we play a role in terms of informing those researchers and/or  software developers?</a:t>
            </a:r>
          </a:p>
        </p:txBody>
      </p:sp>
    </p:spTree>
    <p:extLst>
      <p:ext uri="{BB962C8B-B14F-4D97-AF65-F5344CB8AC3E}">
        <p14:creationId xmlns:p14="http://schemas.microsoft.com/office/powerpoint/2010/main" val="3908867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en-US" dirty="0"/>
              <a:t>y</a:t>
            </a:r>
            <a:r>
              <a:rPr lang="en-US" dirty="0" smtClean="0"/>
              <a:t>our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b. Looking at the number of life cycle models in Ball's article, it feels to me that we will not only need </a:t>
            </a:r>
            <a:r>
              <a:rPr lang="en-US" sz="2400" dirty="0" smtClean="0"/>
              <a:t>a "</a:t>
            </a:r>
            <a:r>
              <a:rPr lang="en-US" sz="2400" dirty="0"/>
              <a:t>Data Curation Profile" for research data, but that we will need a questionnaire or something similar for choosing </a:t>
            </a:r>
            <a:r>
              <a:rPr lang="en-US" sz="2400" dirty="0" smtClean="0"/>
              <a:t>a data </a:t>
            </a:r>
            <a:r>
              <a:rPr lang="en-US" sz="2400" dirty="0"/>
              <a:t>life cycle model to use for data curation. Are data life cycle models being envisioned with the end data in mind (</a:t>
            </a:r>
            <a:r>
              <a:rPr lang="en-US" sz="2400" dirty="0" smtClean="0"/>
              <a:t>which may </a:t>
            </a:r>
            <a:r>
              <a:rPr lang="en-US" sz="2400" dirty="0"/>
              <a:t>include things like methods or protocols, and not just outputs), or with a discipline in mind, or with </a:t>
            </a:r>
            <a:r>
              <a:rPr lang="en-US" sz="2400" dirty="0" smtClean="0"/>
              <a:t>a funding </a:t>
            </a:r>
            <a:r>
              <a:rPr lang="en-US" sz="2400" dirty="0"/>
              <a:t>agency in mind? Or all three to a varying extent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r>
              <a:rPr lang="en-US" sz="2400" dirty="0"/>
              <a:t>b1. ...for example, NIH is developing The Commons (https://datascience.nih.gov/commons) ... Where in the "circular lifecycle" model does the change need to be interjected? ...</a:t>
            </a:r>
          </a:p>
        </p:txBody>
      </p:sp>
    </p:spTree>
    <p:extLst>
      <p:ext uri="{BB962C8B-B14F-4D97-AF65-F5344CB8AC3E}">
        <p14:creationId xmlns:p14="http://schemas.microsoft.com/office/powerpoint/2010/main" val="117901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73062" y="265113"/>
            <a:ext cx="8326438" cy="7493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Calibri"/>
                <a:cs typeface="Calibri"/>
              </a:rPr>
              <a:t>THANK YOU!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73062" y="1219200"/>
            <a:ext cx="8326438" cy="5410200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Webinar 6: </a:t>
            </a:r>
            <a:r>
              <a:rPr lang="en-US" sz="3200" dirty="0" smtClean="0">
                <a:latin typeface="Calibri"/>
                <a:cs typeface="Calibri"/>
              </a:rPr>
              <a:t>October 14</a:t>
            </a:r>
            <a:r>
              <a:rPr lang="en-US" sz="3200" dirty="0" smtClean="0">
                <a:latin typeface="Calibri"/>
                <a:cs typeface="Calibri"/>
              </a:rPr>
              <a:t>, </a:t>
            </a:r>
            <a:r>
              <a:rPr lang="en-US" sz="3200" dirty="0" smtClean="0">
                <a:latin typeface="Calibri"/>
                <a:cs typeface="Calibri"/>
              </a:rPr>
              <a:t>1:00-2:30 PM EST – </a:t>
            </a:r>
            <a:r>
              <a:rPr lang="en-US" sz="3200" dirty="0" smtClean="0">
                <a:latin typeface="Calibri"/>
                <a:cs typeface="Calibri"/>
              </a:rPr>
              <a:t>“</a:t>
            </a:r>
            <a:r>
              <a:rPr lang="en-US" sz="3200" i="1" dirty="0">
                <a:latin typeface="Calibri"/>
                <a:cs typeface="Calibri"/>
              </a:rPr>
              <a:t>Services Evaluation: Planning and Conducting Evaluations of Your Ow</a:t>
            </a:r>
            <a:r>
              <a:rPr lang="en-US" sz="3200" dirty="0">
                <a:latin typeface="Calibri"/>
                <a:cs typeface="Calibri"/>
              </a:rPr>
              <a:t>n</a:t>
            </a:r>
            <a:r>
              <a:rPr lang="en-US" sz="3200" dirty="0" smtClean="0">
                <a:latin typeface="Calibri"/>
                <a:cs typeface="Calibri"/>
              </a:rPr>
              <a:t>”</a:t>
            </a:r>
            <a:endParaRPr lang="en-US" sz="32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Consultations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DLF Forum (Oct. 26-28)</a:t>
            </a:r>
          </a:p>
          <a:p>
            <a:pPr marL="1028700" lvl="1"/>
            <a:r>
              <a:rPr lang="en-US" sz="3200" dirty="0" smtClean="0">
                <a:latin typeface="Calibri"/>
                <a:cs typeface="Calibri"/>
              </a:rPr>
              <a:t>In-person meeting 10/28</a:t>
            </a:r>
            <a:endParaRPr lang="en-US" sz="3200" dirty="0">
              <a:latin typeface="Calibri"/>
              <a:cs typeface="Calibri"/>
            </a:endParaRPr>
          </a:p>
          <a:p>
            <a:pPr marL="346075" indent="-296863">
              <a:buFont typeface="Arial"/>
              <a:buChar char="•"/>
              <a:tabLst>
                <a:tab pos="577850" algn="l"/>
              </a:tabLst>
            </a:pPr>
            <a:r>
              <a:rPr lang="en-US" sz="3200" dirty="0" smtClean="0">
                <a:latin typeface="Calibri"/>
                <a:cs typeface="Calibri"/>
              </a:rPr>
              <a:t>Google group</a:t>
            </a:r>
          </a:p>
          <a:p>
            <a:pPr marL="346075" indent="-296863">
              <a:buFont typeface="Arial"/>
              <a:buChar char="•"/>
              <a:tabLst>
                <a:tab pos="577850" algn="l"/>
              </a:tabLst>
            </a:pPr>
            <a:r>
              <a:rPr lang="en-US" sz="3200" dirty="0" smtClean="0">
                <a:latin typeface="Calibri"/>
                <a:cs typeface="Calibri"/>
              </a:rPr>
              <a:t>CLIR Connect</a:t>
            </a:r>
          </a:p>
        </p:txBody>
      </p:sp>
    </p:spTree>
    <p:extLst>
      <p:ext uri="{BB962C8B-B14F-4D97-AF65-F5344CB8AC3E}">
        <p14:creationId xmlns:p14="http://schemas.microsoft.com/office/powerpoint/2010/main" val="22146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 xmlns:mv="urn:schemas-microsoft-com:mac:vml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81000"/>
            <a:ext cx="3200400" cy="45654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5257800"/>
            <a:ext cx="7502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Nancy McGovern</a:t>
            </a:r>
          </a:p>
          <a:p>
            <a:pPr algn="ctr"/>
            <a:r>
              <a:rPr lang="en-US" dirty="0"/>
              <a:t>Head of Curation and Preservation </a:t>
            </a:r>
            <a:r>
              <a:rPr lang="en-US" dirty="0" smtClean="0"/>
              <a:t>Services, </a:t>
            </a:r>
            <a:r>
              <a:rPr lang="en-US" dirty="0"/>
              <a:t>MIT Libraries</a:t>
            </a:r>
          </a:p>
        </p:txBody>
      </p:sp>
    </p:spTree>
    <p:extLst>
      <p:ext uri="{BB962C8B-B14F-4D97-AF65-F5344CB8AC3E}">
        <p14:creationId xmlns:p14="http://schemas.microsoft.com/office/powerpoint/2010/main" val="27454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Theme: Digital </a:t>
            </a:r>
            <a:r>
              <a:rPr lang="en-US" i="1" dirty="0"/>
              <a:t>Repositories: Existing Data Curation Options; Institutional and Specialized Data Repositories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Topic:</a:t>
            </a:r>
          </a:p>
          <a:p>
            <a:r>
              <a:rPr lang="en-US" dirty="0" smtClean="0"/>
              <a:t>Nancy Y McGovern, MIT Libraries</a:t>
            </a:r>
          </a:p>
          <a:p>
            <a:r>
              <a:rPr lang="en-US" dirty="0" smtClean="0"/>
              <a:t>E-research webinar – 23 Sept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0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6781800" cy="589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2286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DCC Lifecycle Model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2008)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4412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876300"/>
            <a:ext cx="8886825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805" y="16271"/>
            <a:ext cx="8907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I2S2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Idealised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Sceintific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Research Activity Lifecycle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Model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2011)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5136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762000"/>
            <a:ext cx="5791200" cy="599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2455" y="1600200"/>
            <a:ext cx="3429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six-stages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: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high-level summary of the I2S2 model </a:t>
            </a: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resembles UKDA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Lifecycle model </a:t>
            </a: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e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xcept –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a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dditional planning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stage at the start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no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processing stage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Research360 Institutional Research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Lifecycle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(2011)</a:t>
            </a:r>
          </a:p>
        </p:txBody>
      </p:sp>
    </p:spTree>
    <p:extLst>
      <p:ext uri="{BB962C8B-B14F-4D97-AF65-F5344CB8AC3E}">
        <p14:creationId xmlns:p14="http://schemas.microsoft.com/office/powerpoint/2010/main" val="813589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1600200"/>
            <a:ext cx="4267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1. Creating data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2. Processing data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3. </a:t>
            </a:r>
            <a:r>
              <a:rPr lang="en-US" sz="3200" dirty="0" err="1">
                <a:solidFill>
                  <a:prstClr val="black"/>
                </a:solidFill>
                <a:latin typeface="Calibri"/>
              </a:rPr>
              <a:t>Analysing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data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4. Preserving data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5. Giving access to data</a:t>
            </a:r>
          </a:p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6. Re-using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UK Data Archive Data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Lifecycle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2012?)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905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599"/>
            <a:ext cx="8763000" cy="287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DDI Combined  Lifecycle Model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2004)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885813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</TotalTime>
  <Words>1185</Words>
  <Application>Microsoft Macintosh PowerPoint</Application>
  <PresentationFormat>On-screen Show (4:3)</PresentationFormat>
  <Paragraphs>176</Paragraphs>
  <Slides>26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Office Theme</vt:lpstr>
      <vt:lpstr>Apothecary</vt:lpstr>
      <vt:lpstr>2_Office Theme</vt:lpstr>
      <vt:lpstr>1_Office Theme</vt:lpstr>
      <vt:lpstr>2015 DLF eResearch Network</vt:lpstr>
      <vt:lpstr>Today’s Webinar</vt:lpstr>
      <vt:lpstr>PowerPoint Presentation</vt:lpstr>
      <vt:lpstr>Theme: Digital Repositories: Existing Data Curation Options; Institutional and Specialized Data Repositories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DPOE Life Cycle Stages</vt:lpstr>
      <vt:lpstr>NDSA Levels of  Digital Preservation </vt:lpstr>
      <vt:lpstr>Data Scope </vt:lpstr>
      <vt:lpstr>Data Repository Options</vt:lpstr>
      <vt:lpstr>PowerPoint Presentation</vt:lpstr>
      <vt:lpstr>your questions</vt:lpstr>
      <vt:lpstr>your questions</vt:lpstr>
      <vt:lpstr>your questions</vt:lpstr>
      <vt:lpstr>THANK YOU!</vt:lpstr>
    </vt:vector>
  </TitlesOfParts>
  <Company>Temple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Margaret M Janz</dc:creator>
  <cp:lastModifiedBy>Rita Van Duinen</cp:lastModifiedBy>
  <cp:revision>36</cp:revision>
  <dcterms:created xsi:type="dcterms:W3CDTF">2015-08-05T17:56:51Z</dcterms:created>
  <dcterms:modified xsi:type="dcterms:W3CDTF">2015-09-23T11:42:03Z</dcterms:modified>
</cp:coreProperties>
</file>